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8" r:id="rId1"/>
  </p:sldMasterIdLst>
  <p:notesMasterIdLst>
    <p:notesMasterId r:id="rId16"/>
  </p:notesMasterIdLst>
  <p:sldIdLst>
    <p:sldId id="291" r:id="rId2"/>
    <p:sldId id="293" r:id="rId3"/>
    <p:sldId id="257" r:id="rId4"/>
    <p:sldId id="258" r:id="rId5"/>
    <p:sldId id="259" r:id="rId6"/>
    <p:sldId id="260" r:id="rId7"/>
    <p:sldId id="261" r:id="rId8"/>
    <p:sldId id="288" r:id="rId9"/>
    <p:sldId id="290" r:id="rId10"/>
    <p:sldId id="289" r:id="rId11"/>
    <p:sldId id="272" r:id="rId12"/>
    <p:sldId id="263" r:id="rId13"/>
    <p:sldId id="273" r:id="rId14"/>
    <p:sldId id="295"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566"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AF4B0E3-D7D4-4AA8-A9D2-98C57BF52BD5}" type="datetimeFigureOut">
              <a:rPr lang="en-US" smtClean="0"/>
              <a:pPr/>
              <a:t>12/24/2018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E92FFD-67F4-426F-8B76-B9E47A112DD6}" type="slidenum">
              <a:rPr lang="en-US" smtClean="0"/>
              <a:pPr/>
              <a:t>‹#›</a:t>
            </a:fld>
            <a:endParaRPr lang="en-US"/>
          </a:p>
        </p:txBody>
      </p:sp>
    </p:spTree>
    <p:extLst>
      <p:ext uri="{BB962C8B-B14F-4D97-AF65-F5344CB8AC3E}">
        <p14:creationId xmlns:p14="http://schemas.microsoft.com/office/powerpoint/2010/main" val="25465367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E92FFD-67F4-426F-8B76-B9E47A112DD6}" type="slidenum">
              <a:rPr lang="en-US" smtClean="0"/>
              <a:pPr/>
              <a:t>1</a:t>
            </a:fld>
            <a:endParaRPr lang="en-US"/>
          </a:p>
        </p:txBody>
      </p:sp>
    </p:spTree>
    <p:extLst>
      <p:ext uri="{BB962C8B-B14F-4D97-AF65-F5344CB8AC3E}">
        <p14:creationId xmlns:p14="http://schemas.microsoft.com/office/powerpoint/2010/main" val="14955786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E92FFD-67F4-426F-8B76-B9E47A112DD6}" type="slidenum">
              <a:rPr lang="en-US" smtClean="0"/>
              <a:pPr/>
              <a:t>3</a:t>
            </a:fld>
            <a:endParaRPr lang="en-US"/>
          </a:p>
        </p:txBody>
      </p:sp>
    </p:spTree>
    <p:extLst>
      <p:ext uri="{BB962C8B-B14F-4D97-AF65-F5344CB8AC3E}">
        <p14:creationId xmlns:p14="http://schemas.microsoft.com/office/powerpoint/2010/main" val="1207583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C1C39438-B21C-4853-B34A-8D0BC64A8D8A}" type="datetimeFigureOut">
              <a:rPr lang="en-US" smtClean="0"/>
              <a:pPr/>
              <a:t>12/24/2018</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08DB72DA-A905-401B-9217-E8B9257F108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1C39438-B21C-4853-B34A-8D0BC64A8D8A}" type="datetimeFigureOut">
              <a:rPr lang="en-US" smtClean="0"/>
              <a:pPr/>
              <a:t>12/24/2018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DB72DA-A905-401B-9217-E8B9257F108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1C39438-B21C-4853-B34A-8D0BC64A8D8A}" type="datetimeFigureOut">
              <a:rPr lang="en-US" smtClean="0"/>
              <a:pPr/>
              <a:t>12/24/2018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DB72DA-A905-401B-9217-E8B9257F108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1C39438-B21C-4853-B34A-8D0BC64A8D8A}" type="datetimeFigureOut">
              <a:rPr lang="en-US" smtClean="0"/>
              <a:pPr/>
              <a:t>12/24/2018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DB72DA-A905-401B-9217-E8B9257F108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C1C39438-B21C-4853-B34A-8D0BC64A8D8A}" type="datetimeFigureOut">
              <a:rPr lang="en-US" smtClean="0"/>
              <a:pPr/>
              <a:t>12/24/2018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DB72DA-A905-401B-9217-E8B9257F108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1C39438-B21C-4853-B34A-8D0BC64A8D8A}" type="datetimeFigureOut">
              <a:rPr lang="en-US" smtClean="0"/>
              <a:pPr/>
              <a:t>12/24/2018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DB72DA-A905-401B-9217-E8B9257F108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C1C39438-B21C-4853-B34A-8D0BC64A8D8A}" type="datetimeFigureOut">
              <a:rPr lang="en-US" smtClean="0"/>
              <a:pPr/>
              <a:t>12/24/2018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DB72DA-A905-401B-9217-E8B9257F108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C1C39438-B21C-4853-B34A-8D0BC64A8D8A}" type="datetimeFigureOut">
              <a:rPr lang="en-US" smtClean="0"/>
              <a:pPr/>
              <a:t>12/24/2018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DB72DA-A905-401B-9217-E8B9257F108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C39438-B21C-4853-B34A-8D0BC64A8D8A}" type="datetimeFigureOut">
              <a:rPr lang="en-US" smtClean="0"/>
              <a:pPr/>
              <a:t>12/24/2018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DB72DA-A905-401B-9217-E8B9257F108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1C39438-B21C-4853-B34A-8D0BC64A8D8A}" type="datetimeFigureOut">
              <a:rPr lang="en-US" smtClean="0"/>
              <a:pPr/>
              <a:t>12/24/2018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DB72DA-A905-401B-9217-E8B9257F108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C1C39438-B21C-4853-B34A-8D0BC64A8D8A}" type="datetimeFigureOut">
              <a:rPr lang="en-US" smtClean="0"/>
              <a:pPr/>
              <a:t>12/24/2018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08DB72DA-A905-401B-9217-E8B9257F1089}"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1C39438-B21C-4853-B34A-8D0BC64A8D8A}" type="datetimeFigureOut">
              <a:rPr lang="en-US" smtClean="0"/>
              <a:pPr/>
              <a:t>12/24/2018</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8DB72DA-A905-401B-9217-E8B9257F1089}"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609600"/>
            <a:ext cx="8001000" cy="4524315"/>
          </a:xfrm>
          <a:prstGeom prst="rect">
            <a:avLst/>
          </a:prstGeom>
        </p:spPr>
        <p:txBody>
          <a:bodyPr wrap="square">
            <a:spAutoFit/>
          </a:bodyPr>
          <a:lstStyle/>
          <a:p>
            <a:r>
              <a:rPr lang="en-US" sz="2400" b="1" dirty="0"/>
              <a:t> </a:t>
            </a:r>
            <a:endParaRPr lang="en-US" sz="2400" dirty="0"/>
          </a:p>
          <a:p>
            <a:r>
              <a:rPr lang="en-US" sz="2400" b="1" dirty="0"/>
              <a:t> </a:t>
            </a:r>
            <a:endParaRPr lang="en-US" sz="2400" dirty="0"/>
          </a:p>
          <a:p>
            <a:pPr algn="ctr"/>
            <a:r>
              <a:rPr lang="en-US" sz="2400" b="1" dirty="0"/>
              <a:t>GENERAL HISTOLOGY</a:t>
            </a:r>
            <a:endParaRPr lang="en-US" sz="2400" dirty="0"/>
          </a:p>
          <a:p>
            <a:pPr algn="ctr"/>
            <a:r>
              <a:rPr lang="en-US" sz="2400" b="1" dirty="0"/>
              <a:t> </a:t>
            </a:r>
            <a:endParaRPr lang="en-US" sz="2400" dirty="0"/>
          </a:p>
          <a:p>
            <a:pPr algn="ctr"/>
            <a:endParaRPr lang="en-US" sz="2400" dirty="0"/>
          </a:p>
          <a:p>
            <a:pPr algn="ctr"/>
            <a:r>
              <a:rPr lang="en-US" sz="2400" b="1" dirty="0"/>
              <a:t>COURSE INFORMATION</a:t>
            </a:r>
            <a:endParaRPr lang="en-US" sz="2400" dirty="0"/>
          </a:p>
          <a:p>
            <a:pPr algn="ctr"/>
            <a:r>
              <a:rPr lang="en-US" sz="2400" b="1" dirty="0"/>
              <a:t>AND</a:t>
            </a:r>
            <a:endParaRPr lang="en-US" sz="2400" dirty="0"/>
          </a:p>
          <a:p>
            <a:pPr algn="ctr"/>
            <a:r>
              <a:rPr lang="en-US" sz="2400" b="1" dirty="0"/>
              <a:t>LECTURE NOTES</a:t>
            </a:r>
            <a:endParaRPr lang="en-US" sz="2400" dirty="0"/>
          </a:p>
          <a:p>
            <a:pPr algn="ctr"/>
            <a:r>
              <a:rPr lang="en-US" sz="2400" b="1" dirty="0"/>
              <a:t> </a:t>
            </a:r>
            <a:endParaRPr lang="en-US" sz="2400" dirty="0"/>
          </a:p>
          <a:p>
            <a:pPr algn="ctr"/>
            <a:r>
              <a:rPr lang="en-US" sz="2400" b="1" dirty="0"/>
              <a:t>University of Basrah </a:t>
            </a:r>
            <a:endParaRPr lang="en-US" sz="2400" dirty="0"/>
          </a:p>
          <a:p>
            <a:pPr algn="ctr"/>
            <a:r>
              <a:rPr lang="en-US" sz="2400" b="1" dirty="0"/>
              <a:t>Dentistry College</a:t>
            </a:r>
            <a:endParaRPr lang="en-US" sz="2400" dirty="0"/>
          </a:p>
          <a:p>
            <a:pPr algn="ctr"/>
            <a:r>
              <a:rPr lang="en-US" sz="2400" b="1" dirty="0"/>
              <a:t>Department of medical science</a:t>
            </a:r>
            <a:endParaRPr lang="en-US" sz="2400" dirty="0"/>
          </a:p>
        </p:txBody>
      </p:sp>
    </p:spTree>
    <p:extLst>
      <p:ext uri="{BB962C8B-B14F-4D97-AF65-F5344CB8AC3E}">
        <p14:creationId xmlns:p14="http://schemas.microsoft.com/office/powerpoint/2010/main" val="41516163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600"/>
            <a:ext cx="8458200" cy="1754326"/>
          </a:xfrm>
          <a:prstGeom prst="rect">
            <a:avLst/>
          </a:prstGeom>
        </p:spPr>
        <p:txBody>
          <a:bodyPr wrap="square">
            <a:spAutoFit/>
          </a:bodyPr>
          <a:lstStyle/>
          <a:p>
            <a:pPr marL="342900" indent="-342900">
              <a:lnSpc>
                <a:spcPct val="150000"/>
              </a:lnSpc>
              <a:buFont typeface="Arial" panose="020B0604020202020204" pitchFamily="34" charset="0"/>
              <a:buChar char="•"/>
            </a:pPr>
            <a:r>
              <a:rPr lang="en-US" sz="2400" dirty="0"/>
              <a:t>The basal lamina is subdivided into two or three layers:</a:t>
            </a:r>
          </a:p>
          <a:p>
            <a:pPr marL="457200" indent="-457200">
              <a:buFont typeface="+mj-lt"/>
              <a:buAutoNum type="arabicPeriod"/>
            </a:pPr>
            <a:r>
              <a:rPr lang="en-US" sz="2400" dirty="0"/>
              <a:t>a pale </a:t>
            </a:r>
            <a:r>
              <a:rPr lang="en-US" sz="2400" i="1" dirty="0"/>
              <a:t>lamina </a:t>
            </a:r>
            <a:r>
              <a:rPr lang="en-US" sz="2400" i="1" dirty="0" err="1"/>
              <a:t>lucida</a:t>
            </a:r>
            <a:r>
              <a:rPr lang="en-US" sz="2400" i="1" dirty="0"/>
              <a:t> </a:t>
            </a:r>
            <a:r>
              <a:rPr lang="en-US" sz="2400" dirty="0"/>
              <a:t>next to the epithelium,</a:t>
            </a:r>
          </a:p>
          <a:p>
            <a:pPr marL="457200" indent="-457200">
              <a:buFont typeface="+mj-lt"/>
              <a:buAutoNum type="arabicPeriod"/>
            </a:pPr>
            <a:r>
              <a:rPr lang="en-US" sz="2400" dirty="0"/>
              <a:t>a </a:t>
            </a:r>
            <a:r>
              <a:rPr lang="en-US" sz="2400" i="1" dirty="0"/>
              <a:t>lamina </a:t>
            </a:r>
            <a:r>
              <a:rPr lang="en-US" sz="2400" i="1" dirty="0" err="1"/>
              <a:t>densa</a:t>
            </a:r>
            <a:r>
              <a:rPr lang="en-US" sz="2400" dirty="0"/>
              <a:t>, then the deeper</a:t>
            </a:r>
          </a:p>
          <a:p>
            <a:pPr marL="457200" indent="-457200">
              <a:buFont typeface="+mj-lt"/>
              <a:buAutoNum type="arabicPeriod"/>
            </a:pPr>
            <a:r>
              <a:rPr lang="en-US" sz="2400" dirty="0"/>
              <a:t>a lamina </a:t>
            </a:r>
            <a:r>
              <a:rPr lang="en-US" sz="2400" dirty="0" err="1"/>
              <a:t>fibroreticularis</a:t>
            </a:r>
            <a:r>
              <a:rPr lang="en-US" sz="2400" dirty="0"/>
              <a:t> (less consistently visible)</a:t>
            </a:r>
          </a:p>
        </p:txBody>
      </p:sp>
      <p:pic>
        <p:nvPicPr>
          <p:cNvPr id="3" name="Picture 2" descr="Image result for The basal lamina three layer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6800" y="2362200"/>
            <a:ext cx="2838450" cy="348615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The basal lamina three layer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48200" y="2001945"/>
            <a:ext cx="3838575" cy="42066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25857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768557396"/>
              </p:ext>
            </p:extLst>
          </p:nvPr>
        </p:nvGraphicFramePr>
        <p:xfrm>
          <a:off x="76200" y="375454"/>
          <a:ext cx="9067800" cy="6154188"/>
        </p:xfrm>
        <a:graphic>
          <a:graphicData uri="http://schemas.openxmlformats.org/drawingml/2006/table">
            <a:tbl>
              <a:tblPr firstRow="1" firstCol="1" bandRow="1">
                <a:tableStyleId>{5940675A-B579-460E-94D1-54222C63F5DA}</a:tableStyleId>
              </a:tblPr>
              <a:tblGrid>
                <a:gridCol w="3733800">
                  <a:extLst>
                    <a:ext uri="{9D8B030D-6E8A-4147-A177-3AD203B41FA5}">
                      <a16:colId xmlns:a16="http://schemas.microsoft.com/office/drawing/2014/main" val="20000"/>
                    </a:ext>
                  </a:extLst>
                </a:gridCol>
                <a:gridCol w="5334000">
                  <a:extLst>
                    <a:ext uri="{9D8B030D-6E8A-4147-A177-3AD203B41FA5}">
                      <a16:colId xmlns:a16="http://schemas.microsoft.com/office/drawing/2014/main" val="20001"/>
                    </a:ext>
                  </a:extLst>
                </a:gridCol>
              </a:tblGrid>
              <a:tr h="591524">
                <a:tc>
                  <a:txBody>
                    <a:bodyPr/>
                    <a:lstStyle/>
                    <a:p>
                      <a:pPr marL="0" marR="0" algn="ctr">
                        <a:lnSpc>
                          <a:spcPct val="115000"/>
                        </a:lnSpc>
                        <a:spcBef>
                          <a:spcPts val="0"/>
                        </a:spcBef>
                        <a:spcAft>
                          <a:spcPts val="0"/>
                        </a:spcAft>
                      </a:pPr>
                      <a:r>
                        <a:rPr lang="en-US" sz="1600" b="1" dirty="0">
                          <a:effectLst/>
                        </a:rPr>
                        <a:t>Covering and Lining Epithelial Tissue</a:t>
                      </a:r>
                      <a:endParaRPr lang="en-US" sz="1600" b="1" dirty="0">
                        <a:effectLst/>
                        <a:latin typeface="Calibri"/>
                        <a:ea typeface="Calibri"/>
                        <a:cs typeface="Times New Roman"/>
                      </a:endParaRPr>
                    </a:p>
                  </a:txBody>
                  <a:tcPr marL="47737" marR="47737" marT="0" marB="0"/>
                </a:tc>
                <a:tc>
                  <a:txBody>
                    <a:bodyPr/>
                    <a:lstStyle/>
                    <a:p>
                      <a:pPr marL="0" marR="0" algn="ctr">
                        <a:lnSpc>
                          <a:spcPct val="115000"/>
                        </a:lnSpc>
                        <a:spcBef>
                          <a:spcPts val="0"/>
                        </a:spcBef>
                        <a:spcAft>
                          <a:spcPts val="0"/>
                        </a:spcAft>
                      </a:pPr>
                      <a:r>
                        <a:rPr lang="en-US" sz="1600" b="1">
                          <a:effectLst/>
                        </a:rPr>
                        <a:t>Types of Epithelial Tissue (in this classification)</a:t>
                      </a:r>
                    </a:p>
                    <a:p>
                      <a:pPr marL="0" marR="0">
                        <a:lnSpc>
                          <a:spcPct val="115000"/>
                        </a:lnSpc>
                        <a:spcBef>
                          <a:spcPts val="0"/>
                        </a:spcBef>
                        <a:spcAft>
                          <a:spcPts val="0"/>
                        </a:spcAft>
                      </a:pPr>
                      <a:r>
                        <a:rPr lang="en-US" sz="1600" b="1">
                          <a:effectLst/>
                        </a:rPr>
                        <a:t> </a:t>
                      </a:r>
                      <a:endParaRPr lang="en-US" sz="1600" b="1">
                        <a:effectLst/>
                        <a:latin typeface="Calibri"/>
                        <a:ea typeface="Calibri"/>
                        <a:cs typeface="Times New Roman"/>
                      </a:endParaRPr>
                    </a:p>
                  </a:txBody>
                  <a:tcPr marL="47737" marR="47737" marT="0" marB="0"/>
                </a:tc>
                <a:extLst>
                  <a:ext uri="{0D108BD9-81ED-4DB2-BD59-A6C34878D82A}">
                    <a16:rowId xmlns:a16="http://schemas.microsoft.com/office/drawing/2014/main" val="10000"/>
                  </a:ext>
                </a:extLst>
              </a:tr>
              <a:tr h="1313477">
                <a:tc>
                  <a:txBody>
                    <a:bodyPr/>
                    <a:lstStyle/>
                    <a:p>
                      <a:pPr marL="0" marR="0">
                        <a:lnSpc>
                          <a:spcPct val="115000"/>
                        </a:lnSpc>
                        <a:spcBef>
                          <a:spcPts val="0"/>
                        </a:spcBef>
                        <a:spcAft>
                          <a:spcPts val="0"/>
                        </a:spcAft>
                      </a:pPr>
                      <a:r>
                        <a:rPr lang="en-US" sz="1600" b="1" u="sng" dirty="0">
                          <a:effectLst/>
                        </a:rPr>
                        <a:t>Classification by Cell Shape</a:t>
                      </a:r>
                      <a:r>
                        <a:rPr lang="en-US" sz="1600" b="1" dirty="0">
                          <a:effectLst/>
                        </a:rPr>
                        <a:t>:</a:t>
                      </a:r>
                    </a:p>
                    <a:p>
                      <a:pPr marL="0" marR="0">
                        <a:lnSpc>
                          <a:spcPct val="115000"/>
                        </a:lnSpc>
                        <a:spcBef>
                          <a:spcPts val="0"/>
                        </a:spcBef>
                        <a:spcAft>
                          <a:spcPts val="0"/>
                        </a:spcAft>
                      </a:pPr>
                      <a:r>
                        <a:rPr lang="en-US" sz="1600" b="1" dirty="0">
                          <a:effectLst/>
                        </a:rPr>
                        <a:t>Squamous</a:t>
                      </a:r>
                    </a:p>
                    <a:p>
                      <a:pPr marL="0" marR="0">
                        <a:lnSpc>
                          <a:spcPct val="115000"/>
                        </a:lnSpc>
                        <a:spcBef>
                          <a:spcPts val="0"/>
                        </a:spcBef>
                        <a:spcAft>
                          <a:spcPts val="0"/>
                        </a:spcAft>
                      </a:pPr>
                      <a:r>
                        <a:rPr lang="en-US" sz="1600" b="1" dirty="0">
                          <a:effectLst/>
                        </a:rPr>
                        <a:t>Cuboidal</a:t>
                      </a:r>
                    </a:p>
                    <a:p>
                      <a:pPr marL="0" marR="0">
                        <a:lnSpc>
                          <a:spcPct val="115000"/>
                        </a:lnSpc>
                        <a:spcBef>
                          <a:spcPts val="0"/>
                        </a:spcBef>
                        <a:spcAft>
                          <a:spcPts val="0"/>
                        </a:spcAft>
                      </a:pPr>
                      <a:r>
                        <a:rPr lang="en-US" sz="1600" b="1" dirty="0">
                          <a:effectLst/>
                        </a:rPr>
                        <a:t>Columnar</a:t>
                      </a:r>
                    </a:p>
                    <a:p>
                      <a:pPr marL="0" marR="0">
                        <a:lnSpc>
                          <a:spcPct val="115000"/>
                        </a:lnSpc>
                        <a:spcBef>
                          <a:spcPts val="0"/>
                        </a:spcBef>
                        <a:spcAft>
                          <a:spcPts val="0"/>
                        </a:spcAft>
                      </a:pPr>
                      <a:r>
                        <a:rPr lang="en-US" sz="1600" b="1" dirty="0">
                          <a:effectLst/>
                        </a:rPr>
                        <a:t>Transitional</a:t>
                      </a:r>
                    </a:p>
                  </a:txBody>
                  <a:tcPr marL="47737" marR="47737" marT="0" marB="0"/>
                </a:tc>
                <a:tc>
                  <a:txBody>
                    <a:bodyPr/>
                    <a:lstStyle/>
                    <a:p>
                      <a:pPr marL="0" marR="0">
                        <a:lnSpc>
                          <a:spcPct val="115000"/>
                        </a:lnSpc>
                        <a:spcBef>
                          <a:spcPts val="0"/>
                        </a:spcBef>
                        <a:spcAft>
                          <a:spcPts val="0"/>
                        </a:spcAft>
                      </a:pPr>
                      <a:r>
                        <a:rPr lang="en-US" sz="1600" b="1" dirty="0">
                          <a:effectLst/>
                        </a:rPr>
                        <a:t> </a:t>
                      </a:r>
                      <a:endParaRPr lang="en-US" sz="1600" b="1" dirty="0">
                        <a:effectLst/>
                        <a:latin typeface="Calibri"/>
                        <a:ea typeface="Calibri"/>
                        <a:cs typeface="Times New Roman"/>
                      </a:endParaRPr>
                    </a:p>
                  </a:txBody>
                  <a:tcPr marL="47737" marR="47737" marT="0" marB="0"/>
                </a:tc>
                <a:extLst>
                  <a:ext uri="{0D108BD9-81ED-4DB2-BD59-A6C34878D82A}">
                    <a16:rowId xmlns:a16="http://schemas.microsoft.com/office/drawing/2014/main" val="10001"/>
                  </a:ext>
                </a:extLst>
              </a:tr>
              <a:tr h="3193542">
                <a:tc>
                  <a:txBody>
                    <a:bodyPr/>
                    <a:lstStyle/>
                    <a:p>
                      <a:pPr marL="0" marR="0">
                        <a:lnSpc>
                          <a:spcPct val="115000"/>
                        </a:lnSpc>
                        <a:spcBef>
                          <a:spcPts val="0"/>
                        </a:spcBef>
                        <a:spcAft>
                          <a:spcPts val="0"/>
                        </a:spcAft>
                      </a:pPr>
                      <a:r>
                        <a:rPr lang="en-US" sz="1400" b="1" u="sng" dirty="0">
                          <a:effectLst/>
                        </a:rPr>
                        <a:t>Classification by Arrangement of Layers:</a:t>
                      </a:r>
                      <a:endParaRPr lang="en-US" sz="1400" b="1" dirty="0">
                        <a:effectLst/>
                      </a:endParaRPr>
                    </a:p>
                    <a:p>
                      <a:pPr marL="0" marR="0">
                        <a:lnSpc>
                          <a:spcPct val="115000"/>
                        </a:lnSpc>
                        <a:spcBef>
                          <a:spcPts val="0"/>
                        </a:spcBef>
                        <a:spcAft>
                          <a:spcPts val="0"/>
                        </a:spcAft>
                      </a:pPr>
                      <a:r>
                        <a:rPr lang="en-US" sz="1400" b="1" dirty="0">
                          <a:effectLst/>
                        </a:rPr>
                        <a:t>Simple Epithelium</a:t>
                      </a:r>
                    </a:p>
                    <a:p>
                      <a:pPr marL="0" marR="0">
                        <a:lnSpc>
                          <a:spcPct val="115000"/>
                        </a:lnSpc>
                        <a:spcBef>
                          <a:spcPts val="0"/>
                        </a:spcBef>
                        <a:spcAft>
                          <a:spcPts val="0"/>
                        </a:spcAft>
                      </a:pPr>
                      <a:r>
                        <a:rPr lang="en-US" sz="1400" b="1" dirty="0">
                          <a:effectLst/>
                        </a:rPr>
                        <a:t> </a:t>
                      </a:r>
                    </a:p>
                    <a:p>
                      <a:pPr marL="0" marR="0">
                        <a:lnSpc>
                          <a:spcPct val="115000"/>
                        </a:lnSpc>
                        <a:spcBef>
                          <a:spcPts val="0"/>
                        </a:spcBef>
                        <a:spcAft>
                          <a:spcPts val="0"/>
                        </a:spcAft>
                      </a:pPr>
                      <a:r>
                        <a:rPr lang="en-US" sz="1400" b="1" dirty="0">
                          <a:effectLst/>
                        </a:rPr>
                        <a:t> </a:t>
                      </a:r>
                    </a:p>
                    <a:p>
                      <a:pPr marL="0" marR="0">
                        <a:lnSpc>
                          <a:spcPct val="115000"/>
                        </a:lnSpc>
                        <a:spcBef>
                          <a:spcPts val="0"/>
                        </a:spcBef>
                        <a:spcAft>
                          <a:spcPts val="0"/>
                        </a:spcAft>
                      </a:pPr>
                      <a:r>
                        <a:rPr lang="en-US" sz="1400" b="1" dirty="0">
                          <a:effectLst/>
                        </a:rPr>
                        <a:t> </a:t>
                      </a:r>
                    </a:p>
                    <a:p>
                      <a:pPr marL="0" marR="0">
                        <a:lnSpc>
                          <a:spcPct val="115000"/>
                        </a:lnSpc>
                        <a:spcBef>
                          <a:spcPts val="0"/>
                        </a:spcBef>
                        <a:spcAft>
                          <a:spcPts val="0"/>
                        </a:spcAft>
                      </a:pPr>
                      <a:r>
                        <a:rPr lang="en-US" sz="1400" b="1" dirty="0">
                          <a:effectLst/>
                        </a:rPr>
                        <a:t>Stratified Epithelium</a:t>
                      </a:r>
                    </a:p>
                    <a:p>
                      <a:pPr marL="0" marR="0">
                        <a:lnSpc>
                          <a:spcPct val="115000"/>
                        </a:lnSpc>
                        <a:spcBef>
                          <a:spcPts val="0"/>
                        </a:spcBef>
                        <a:spcAft>
                          <a:spcPts val="0"/>
                        </a:spcAft>
                      </a:pPr>
                      <a:r>
                        <a:rPr lang="en-US" sz="1400" b="1" dirty="0">
                          <a:effectLst/>
                        </a:rPr>
                        <a:t> </a:t>
                      </a:r>
                    </a:p>
                    <a:p>
                      <a:pPr marL="0" marR="0">
                        <a:lnSpc>
                          <a:spcPct val="115000"/>
                        </a:lnSpc>
                        <a:spcBef>
                          <a:spcPts val="0"/>
                        </a:spcBef>
                        <a:spcAft>
                          <a:spcPts val="0"/>
                        </a:spcAft>
                      </a:pPr>
                      <a:r>
                        <a:rPr lang="en-US" sz="1400" b="1" dirty="0">
                          <a:effectLst/>
                        </a:rPr>
                        <a:t> </a:t>
                      </a:r>
                    </a:p>
                    <a:p>
                      <a:pPr marL="0" marR="0">
                        <a:lnSpc>
                          <a:spcPct val="115000"/>
                        </a:lnSpc>
                        <a:spcBef>
                          <a:spcPts val="0"/>
                        </a:spcBef>
                        <a:spcAft>
                          <a:spcPts val="0"/>
                        </a:spcAft>
                      </a:pPr>
                      <a:r>
                        <a:rPr lang="en-US" sz="1400" b="1" dirty="0">
                          <a:effectLst/>
                        </a:rPr>
                        <a:t> </a:t>
                      </a:r>
                    </a:p>
                    <a:p>
                      <a:pPr marL="0" marR="0">
                        <a:lnSpc>
                          <a:spcPct val="115000"/>
                        </a:lnSpc>
                        <a:spcBef>
                          <a:spcPts val="0"/>
                        </a:spcBef>
                        <a:spcAft>
                          <a:spcPts val="0"/>
                        </a:spcAft>
                      </a:pPr>
                      <a:r>
                        <a:rPr lang="en-US" sz="1400" b="1" dirty="0">
                          <a:effectLst/>
                        </a:rPr>
                        <a:t>Pseudostratified columnar </a:t>
                      </a:r>
                    </a:p>
                    <a:p>
                      <a:pPr marL="0" marR="0">
                        <a:lnSpc>
                          <a:spcPct val="115000"/>
                        </a:lnSpc>
                        <a:spcBef>
                          <a:spcPts val="0"/>
                        </a:spcBef>
                        <a:spcAft>
                          <a:spcPts val="0"/>
                        </a:spcAft>
                      </a:pPr>
                      <a:r>
                        <a:rPr lang="en-US" sz="1400" b="1" dirty="0">
                          <a:effectLst/>
                        </a:rPr>
                        <a:t>Epithelium</a:t>
                      </a:r>
                    </a:p>
                    <a:p>
                      <a:pPr marL="0" marR="0">
                        <a:lnSpc>
                          <a:spcPct val="115000"/>
                        </a:lnSpc>
                        <a:spcBef>
                          <a:spcPts val="0"/>
                        </a:spcBef>
                        <a:spcAft>
                          <a:spcPts val="0"/>
                        </a:spcAft>
                      </a:pPr>
                      <a:r>
                        <a:rPr lang="en-US" sz="1400" b="1" dirty="0">
                          <a:effectLst/>
                        </a:rPr>
                        <a:t> </a:t>
                      </a:r>
                      <a:endParaRPr lang="en-US" sz="1400" b="1" dirty="0">
                        <a:effectLst/>
                        <a:latin typeface="Calibri"/>
                        <a:ea typeface="Calibri"/>
                        <a:cs typeface="Times New Roman"/>
                      </a:endParaRPr>
                    </a:p>
                  </a:txBody>
                  <a:tcPr marL="47737" marR="47737" marT="0" marB="0"/>
                </a:tc>
                <a:tc>
                  <a:txBody>
                    <a:bodyPr/>
                    <a:lstStyle/>
                    <a:p>
                      <a:pPr marL="0" marR="0">
                        <a:lnSpc>
                          <a:spcPct val="115000"/>
                        </a:lnSpc>
                        <a:spcBef>
                          <a:spcPts val="0"/>
                        </a:spcBef>
                        <a:spcAft>
                          <a:spcPts val="0"/>
                        </a:spcAft>
                      </a:pPr>
                      <a:r>
                        <a:rPr lang="en-US" sz="1400" b="1" dirty="0">
                          <a:effectLst/>
                        </a:rPr>
                        <a:t> </a:t>
                      </a:r>
                    </a:p>
                    <a:p>
                      <a:pPr marL="0" marR="0" indent="0" algn="l" defTabSz="914400" rtl="0" eaLnBrk="1" fontAlgn="auto" latinLnBrk="0" hangingPunct="1">
                        <a:lnSpc>
                          <a:spcPct val="115000"/>
                        </a:lnSpc>
                        <a:spcBef>
                          <a:spcPts val="0"/>
                        </a:spcBef>
                        <a:spcAft>
                          <a:spcPts val="0"/>
                        </a:spcAft>
                        <a:buClrTx/>
                        <a:buSzTx/>
                        <a:buFontTx/>
                        <a:buNone/>
                        <a:tabLst/>
                        <a:defRPr/>
                      </a:pPr>
                      <a:r>
                        <a:rPr lang="en-US" sz="1400" b="1" dirty="0">
                          <a:effectLst/>
                        </a:rPr>
                        <a:t>Simple squamous epithelium/</a:t>
                      </a:r>
                      <a:r>
                        <a:rPr lang="en-US" altLang="en-US" sz="1400" dirty="0"/>
                        <a:t>(lungs)</a:t>
                      </a:r>
                      <a:endParaRPr lang="en-US" sz="1400" b="1" dirty="0">
                        <a:effectLst/>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400" b="1" dirty="0">
                          <a:effectLst/>
                        </a:rPr>
                        <a:t>Simple cuboidal epithelium/ </a:t>
                      </a:r>
                      <a:r>
                        <a:rPr lang="en-US" altLang="en-US" sz="1400" dirty="0"/>
                        <a:t>(kidneys)</a:t>
                      </a:r>
                      <a:endParaRPr lang="en-US" sz="1400" b="1" dirty="0">
                        <a:effectLst/>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400" b="1" dirty="0" err="1">
                          <a:effectLst/>
                        </a:rPr>
                        <a:t>Nonciliated</a:t>
                      </a:r>
                      <a:r>
                        <a:rPr lang="en-US" sz="1400" b="1" dirty="0">
                          <a:effectLst/>
                        </a:rPr>
                        <a:t> simple columnar epithelium/</a:t>
                      </a:r>
                      <a:r>
                        <a:rPr lang="en-US" altLang="en-US" sz="1400" dirty="0"/>
                        <a:t>(small intestine)</a:t>
                      </a:r>
                      <a:endParaRPr lang="en-US" sz="1400" b="1" dirty="0">
                        <a:effectLst/>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400" b="1" dirty="0">
                          <a:effectLst/>
                        </a:rPr>
                        <a:t>Ciliated simple columnar epithelium/(</a:t>
                      </a:r>
                      <a:r>
                        <a:rPr lang="en-US" altLang="en-US" sz="1400" dirty="0"/>
                        <a:t>trachea lining)</a:t>
                      </a:r>
                      <a:endParaRPr lang="en-US" sz="1400" b="1" dirty="0">
                        <a:effectLst/>
                      </a:endParaRPr>
                    </a:p>
                    <a:p>
                      <a:pPr marL="0" marR="0">
                        <a:lnSpc>
                          <a:spcPct val="115000"/>
                        </a:lnSpc>
                        <a:spcBef>
                          <a:spcPts val="0"/>
                        </a:spcBef>
                        <a:spcAft>
                          <a:spcPts val="0"/>
                        </a:spcAft>
                      </a:pPr>
                      <a:r>
                        <a:rPr lang="en-US" sz="1400" b="1" dirty="0">
                          <a:effectLst/>
                        </a:rPr>
                        <a:t>Stratified squamous epithelium/( </a:t>
                      </a:r>
                      <a:r>
                        <a:rPr lang="en-US" altLang="en-US" sz="1400" dirty="0"/>
                        <a:t>mouth lining)</a:t>
                      </a:r>
                      <a:endParaRPr lang="en-US" sz="1400" b="1" dirty="0">
                        <a:effectLst/>
                      </a:endParaRPr>
                    </a:p>
                    <a:p>
                      <a:pPr marL="0" marR="0">
                        <a:lnSpc>
                          <a:spcPct val="115000"/>
                        </a:lnSpc>
                        <a:spcBef>
                          <a:spcPts val="0"/>
                        </a:spcBef>
                        <a:spcAft>
                          <a:spcPts val="0"/>
                        </a:spcAft>
                      </a:pPr>
                      <a:r>
                        <a:rPr lang="en-US" sz="1400" b="1" dirty="0">
                          <a:effectLst/>
                        </a:rPr>
                        <a:t>Stratified cuboidal epithelium/ </a:t>
                      </a:r>
                      <a:r>
                        <a:rPr lang="en-US" altLang="en-US" sz="1400" dirty="0"/>
                        <a:t>(salivary glands, sweat glands)</a:t>
                      </a:r>
                      <a:endParaRPr lang="en-US" sz="1400" b="1" dirty="0">
                        <a:effectLst/>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400" b="1" dirty="0">
                          <a:effectLst/>
                        </a:rPr>
                        <a:t>Stratified columnar epithelium/</a:t>
                      </a:r>
                      <a:r>
                        <a:rPr lang="en-US" altLang="en-US" sz="1400" dirty="0"/>
                        <a:t>(male reproductive tract)</a:t>
                      </a:r>
                      <a:endParaRPr lang="en-US" sz="1400" b="1" dirty="0">
                        <a:effectLst/>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400" b="1" dirty="0">
                          <a:effectLst/>
                        </a:rPr>
                        <a:t>Transitional epithelium/ </a:t>
                      </a:r>
                      <a:r>
                        <a:rPr lang="en-US" altLang="en-US" sz="1400" dirty="0"/>
                        <a:t>(bladder)</a:t>
                      </a:r>
                      <a:endParaRPr lang="en-US" sz="1400" b="1" dirty="0">
                        <a:effectLst/>
                      </a:endParaRPr>
                    </a:p>
                    <a:p>
                      <a:pPr marL="0" marR="0">
                        <a:lnSpc>
                          <a:spcPct val="115000"/>
                        </a:lnSpc>
                        <a:spcBef>
                          <a:spcPts val="0"/>
                        </a:spcBef>
                        <a:spcAft>
                          <a:spcPts val="0"/>
                        </a:spcAft>
                      </a:pPr>
                      <a:r>
                        <a:rPr lang="en-US" sz="1400" b="1" dirty="0">
                          <a:effectLst/>
                        </a:rPr>
                        <a:t>Pseudostratified columnar epithelium/ (</a:t>
                      </a:r>
                      <a:r>
                        <a:rPr lang="en-US" sz="1600" b="0" i="0" kern="1200" dirty="0">
                          <a:solidFill>
                            <a:schemeClr val="tx1"/>
                          </a:solidFill>
                          <a:effectLst/>
                          <a:latin typeface="+mn-lt"/>
                          <a:ea typeface="+mn-ea"/>
                          <a:cs typeface="+mn-cs"/>
                        </a:rPr>
                        <a:t> </a:t>
                      </a:r>
                      <a:r>
                        <a:rPr lang="en-US" sz="1400" b="0" i="0" u="none" kern="1200" dirty="0">
                          <a:solidFill>
                            <a:schemeClr val="tx1"/>
                          </a:solidFill>
                          <a:effectLst/>
                          <a:latin typeface="+mn-lt"/>
                          <a:ea typeface="+mn-ea"/>
                          <a:cs typeface="+mn-cs"/>
                        </a:rPr>
                        <a:t>tubular glands of the </a:t>
                      </a:r>
                      <a:r>
                        <a:rPr lang="en-US" sz="1400" b="0" i="0" u="none" strike="noStrike" kern="1200" dirty="0">
                          <a:solidFill>
                            <a:schemeClr val="tx1"/>
                          </a:solidFill>
                          <a:effectLst/>
                          <a:latin typeface="+mn-lt"/>
                          <a:ea typeface="+mn-ea"/>
                          <a:cs typeface="+mn-cs"/>
                        </a:rPr>
                        <a:t>endometrium</a:t>
                      </a:r>
                      <a:r>
                        <a:rPr lang="en-US" sz="1400" b="0" i="0" u="none" strike="noStrike" kern="1200" baseline="0" dirty="0">
                          <a:solidFill>
                            <a:schemeClr val="tx1"/>
                          </a:solidFill>
                          <a:effectLst/>
                          <a:latin typeface="+mn-lt"/>
                          <a:ea typeface="+mn-ea"/>
                          <a:cs typeface="+mn-cs"/>
                        </a:rPr>
                        <a:t> </a:t>
                      </a:r>
                      <a:r>
                        <a:rPr lang="en-US" sz="1400" b="0" i="0" u="none" kern="1200" dirty="0">
                          <a:solidFill>
                            <a:schemeClr val="tx1"/>
                          </a:solidFill>
                          <a:effectLst/>
                          <a:latin typeface="+mn-lt"/>
                          <a:ea typeface="+mn-ea"/>
                          <a:cs typeface="+mn-cs"/>
                        </a:rPr>
                        <a:t>in females.)</a:t>
                      </a:r>
                      <a:endParaRPr lang="en-US" sz="1400" b="1" u="none" dirty="0">
                        <a:solidFill>
                          <a:schemeClr val="tx1"/>
                        </a:solidFill>
                        <a:effectLst/>
                      </a:endParaRPr>
                    </a:p>
                  </a:txBody>
                  <a:tcPr marL="47737" marR="47737" marT="0" marB="0"/>
                </a:tc>
                <a:extLst>
                  <a:ext uri="{0D108BD9-81ED-4DB2-BD59-A6C34878D82A}">
                    <a16:rowId xmlns:a16="http://schemas.microsoft.com/office/drawing/2014/main" val="10002"/>
                  </a:ext>
                </a:extLst>
              </a:tr>
              <a:tr h="876553">
                <a:tc>
                  <a:txBody>
                    <a:bodyPr/>
                    <a:lstStyle/>
                    <a:p>
                      <a:pPr marL="0" marR="0">
                        <a:lnSpc>
                          <a:spcPct val="115000"/>
                        </a:lnSpc>
                        <a:spcBef>
                          <a:spcPts val="0"/>
                        </a:spcBef>
                        <a:spcAft>
                          <a:spcPts val="0"/>
                        </a:spcAft>
                      </a:pPr>
                      <a:r>
                        <a:rPr lang="en-US" sz="1400" b="1" u="sng" dirty="0">
                          <a:effectLst/>
                        </a:rPr>
                        <a:t>Glandular Epithelial Tissue</a:t>
                      </a:r>
                      <a:endParaRPr lang="en-US" sz="1400" b="1" dirty="0">
                        <a:effectLst/>
                      </a:endParaRPr>
                    </a:p>
                    <a:p>
                      <a:pPr marL="0" marR="0">
                        <a:lnSpc>
                          <a:spcPct val="115000"/>
                        </a:lnSpc>
                        <a:spcBef>
                          <a:spcPts val="0"/>
                        </a:spcBef>
                        <a:spcAft>
                          <a:spcPts val="0"/>
                        </a:spcAft>
                      </a:pPr>
                      <a:r>
                        <a:rPr lang="en-US" sz="1400" b="1" dirty="0">
                          <a:effectLst/>
                        </a:rPr>
                        <a:t>Endocrine Glands </a:t>
                      </a:r>
                    </a:p>
                    <a:p>
                      <a:pPr marL="0" marR="0">
                        <a:lnSpc>
                          <a:spcPct val="115000"/>
                        </a:lnSpc>
                        <a:spcBef>
                          <a:spcPts val="0"/>
                        </a:spcBef>
                        <a:spcAft>
                          <a:spcPts val="0"/>
                        </a:spcAft>
                      </a:pPr>
                      <a:r>
                        <a:rPr lang="en-US" sz="1400" b="1" dirty="0">
                          <a:effectLst/>
                        </a:rPr>
                        <a:t>Exocrine Glands </a:t>
                      </a:r>
                      <a:endParaRPr lang="en-US" sz="1400" b="1" dirty="0">
                        <a:effectLst/>
                        <a:latin typeface="Calibri"/>
                        <a:ea typeface="Calibri"/>
                        <a:cs typeface="Times New Roman"/>
                      </a:endParaRPr>
                    </a:p>
                  </a:txBody>
                  <a:tcPr marL="47737" marR="47737" marT="0" marB="0"/>
                </a:tc>
                <a:tc>
                  <a:txBody>
                    <a:bodyPr/>
                    <a:lstStyle/>
                    <a:p>
                      <a:pPr marL="0" marR="0">
                        <a:lnSpc>
                          <a:spcPct val="115000"/>
                        </a:lnSpc>
                        <a:spcBef>
                          <a:spcPts val="0"/>
                        </a:spcBef>
                        <a:spcAft>
                          <a:spcPts val="0"/>
                        </a:spcAft>
                      </a:pPr>
                      <a:r>
                        <a:rPr lang="en-US" sz="1400" b="1" dirty="0">
                          <a:effectLst/>
                        </a:rPr>
                        <a:t> </a:t>
                      </a:r>
                    </a:p>
                    <a:p>
                      <a:pPr marL="0" marR="0">
                        <a:lnSpc>
                          <a:spcPct val="115000"/>
                        </a:lnSpc>
                        <a:spcBef>
                          <a:spcPts val="0"/>
                        </a:spcBef>
                        <a:spcAft>
                          <a:spcPts val="0"/>
                        </a:spcAft>
                      </a:pPr>
                      <a:r>
                        <a:rPr lang="en-US" sz="1400" b="1" dirty="0">
                          <a:effectLst/>
                        </a:rPr>
                        <a:t>(Tissue of) Endocrine Glands</a:t>
                      </a:r>
                    </a:p>
                    <a:p>
                      <a:pPr marL="0" marR="0">
                        <a:lnSpc>
                          <a:spcPct val="115000"/>
                        </a:lnSpc>
                        <a:spcBef>
                          <a:spcPts val="0"/>
                        </a:spcBef>
                        <a:spcAft>
                          <a:spcPts val="0"/>
                        </a:spcAft>
                      </a:pPr>
                      <a:r>
                        <a:rPr lang="en-US" sz="1400" b="1" dirty="0">
                          <a:effectLst/>
                        </a:rPr>
                        <a:t>(Tissue of) Exocrine Glands</a:t>
                      </a:r>
                    </a:p>
                    <a:p>
                      <a:pPr marL="0" marR="0">
                        <a:lnSpc>
                          <a:spcPct val="115000"/>
                        </a:lnSpc>
                        <a:spcBef>
                          <a:spcPts val="0"/>
                        </a:spcBef>
                        <a:spcAft>
                          <a:spcPts val="0"/>
                        </a:spcAft>
                      </a:pPr>
                      <a:r>
                        <a:rPr lang="en-US" sz="1400" b="1" dirty="0">
                          <a:effectLst/>
                        </a:rPr>
                        <a:t> </a:t>
                      </a:r>
                      <a:endParaRPr lang="en-US" sz="1400" b="1" dirty="0">
                        <a:effectLst/>
                        <a:latin typeface="Calibri"/>
                        <a:ea typeface="Calibri"/>
                        <a:cs typeface="Times New Roman"/>
                      </a:endParaRPr>
                    </a:p>
                  </a:txBody>
                  <a:tcPr marL="47737" marR="47737" marT="0" marB="0"/>
                </a:tc>
                <a:extLst>
                  <a:ext uri="{0D108BD9-81ED-4DB2-BD59-A6C34878D82A}">
                    <a16:rowId xmlns:a16="http://schemas.microsoft.com/office/drawing/2014/main" val="10003"/>
                  </a:ext>
                </a:extLst>
              </a:tr>
            </a:tbl>
          </a:graphicData>
        </a:graphic>
      </p:graphicFrame>
      <p:sp>
        <p:nvSpPr>
          <p:cNvPr id="3" name="Rectangle 2"/>
          <p:cNvSpPr/>
          <p:nvPr/>
        </p:nvSpPr>
        <p:spPr>
          <a:xfrm>
            <a:off x="3311494" y="0"/>
            <a:ext cx="2901115" cy="369332"/>
          </a:xfrm>
          <a:prstGeom prst="rect">
            <a:avLst/>
          </a:prstGeom>
        </p:spPr>
        <p:txBody>
          <a:bodyPr wrap="none">
            <a:spAutoFit/>
          </a:bodyPr>
          <a:lstStyle/>
          <a:p>
            <a:r>
              <a:rPr lang="en-US" b="1" dirty="0"/>
              <a:t>TYPES OF EPITHELIAL TISSUE</a:t>
            </a:r>
          </a:p>
        </p:txBody>
      </p:sp>
    </p:spTree>
    <p:extLst>
      <p:ext uri="{BB962C8B-B14F-4D97-AF65-F5344CB8AC3E}">
        <p14:creationId xmlns:p14="http://schemas.microsoft.com/office/powerpoint/2010/main" val="9384203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Image result for epithelium classificatio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74001"/>
            <a:ext cx="8676013" cy="69609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15887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52400"/>
            <a:ext cx="8915400" cy="3970318"/>
          </a:xfrm>
          <a:prstGeom prst="rect">
            <a:avLst/>
          </a:prstGeom>
        </p:spPr>
        <p:txBody>
          <a:bodyPr wrap="square">
            <a:spAutoFit/>
          </a:bodyPr>
          <a:lstStyle/>
          <a:p>
            <a:pPr>
              <a:lnSpc>
                <a:spcPct val="150000"/>
              </a:lnSpc>
            </a:pPr>
            <a:r>
              <a:rPr lang="en-US" sz="2400" b="1" dirty="0"/>
              <a:t>Ciliated epithelium:</a:t>
            </a:r>
          </a:p>
          <a:p>
            <a:pPr marL="342900" lvl="0" indent="-342900">
              <a:lnSpc>
                <a:spcPct val="150000"/>
              </a:lnSpc>
              <a:buFont typeface="Arial" panose="020B0604020202020204" pitchFamily="34" charset="0"/>
              <a:buChar char="•"/>
            </a:pPr>
            <a:r>
              <a:rPr lang="en-US" sz="2400" dirty="0"/>
              <a:t>Ciliated epithelium is a region of epithelium consisting of columnar or cuboidal cells bearing hair-like appendages that are capable of beating rapidly. </a:t>
            </a:r>
          </a:p>
          <a:p>
            <a:pPr marL="342900" lvl="0" indent="-342900">
              <a:lnSpc>
                <a:spcPct val="150000"/>
              </a:lnSpc>
              <a:buFont typeface="Arial" panose="020B0604020202020204" pitchFamily="34" charset="0"/>
              <a:buChar char="•"/>
            </a:pPr>
            <a:r>
              <a:rPr lang="en-US" sz="2400" dirty="0"/>
              <a:t>Ciliated epithelium performs the function of moving particles or fluid over the epithelial surface in such structures as the trachea, bronchial tubes, and nasal cavities. </a:t>
            </a:r>
          </a:p>
        </p:txBody>
      </p:sp>
      <p:pic>
        <p:nvPicPr>
          <p:cNvPr id="3" name="Picture 2" descr="Image result for ciliated epithelium diagra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00600" y="3733800"/>
            <a:ext cx="4269828" cy="2924503"/>
          </a:xfrm>
          <a:prstGeom prst="rect">
            <a:avLst/>
          </a:prstGeom>
          <a:noFill/>
          <a:ln w="6350">
            <a:solidFill>
              <a:schemeClr val="tx1"/>
            </a:solidFill>
          </a:ln>
          <a:extLst>
            <a:ext uri="{909E8E84-426E-40DD-AFC4-6F175D3DCCD1}">
              <a14:hiddenFill xmlns:a14="http://schemas.microsoft.com/office/drawing/2010/main">
                <a:solidFill>
                  <a:srgbClr val="FFFFFF"/>
                </a:solidFill>
              </a14:hiddenFill>
            </a:ext>
          </a:extLst>
        </p:spPr>
      </p:pic>
      <p:sp>
        <p:nvSpPr>
          <p:cNvPr id="4" name="Rectangle 3"/>
          <p:cNvSpPr/>
          <p:nvPr/>
        </p:nvSpPr>
        <p:spPr>
          <a:xfrm>
            <a:off x="110359" y="3817918"/>
            <a:ext cx="4423541" cy="3139321"/>
          </a:xfrm>
          <a:prstGeom prst="rect">
            <a:avLst/>
          </a:prstGeom>
        </p:spPr>
        <p:txBody>
          <a:bodyPr wrap="square">
            <a:spAutoFit/>
          </a:bodyPr>
          <a:lstStyle/>
          <a:p>
            <a:pPr marL="342900" lvl="0" indent="-342900">
              <a:lnSpc>
                <a:spcPct val="150000"/>
              </a:lnSpc>
              <a:buFont typeface="Arial" panose="020B0604020202020204" pitchFamily="34" charset="0"/>
              <a:buChar char="•"/>
            </a:pPr>
            <a:r>
              <a:rPr lang="en-US" sz="2400" dirty="0"/>
              <a:t>It often occurs in the vicinity of mucus-secreting goblet cells.</a:t>
            </a:r>
          </a:p>
          <a:p>
            <a:pPr marL="342900" lvl="0" indent="-342900">
              <a:lnSpc>
                <a:spcPct val="150000"/>
              </a:lnSpc>
              <a:buFont typeface="Arial" panose="020B0604020202020204" pitchFamily="34" charset="0"/>
              <a:buChar char="•"/>
            </a:pPr>
            <a:r>
              <a:rPr lang="en-US" sz="2000" dirty="0"/>
              <a:t>These hairs, called cilia, move back and forth to help move particles out of our body.</a:t>
            </a:r>
          </a:p>
        </p:txBody>
      </p:sp>
    </p:spTree>
    <p:extLst>
      <p:ext uri="{BB962C8B-B14F-4D97-AF65-F5344CB8AC3E}">
        <p14:creationId xmlns:p14="http://schemas.microsoft.com/office/powerpoint/2010/main" val="17214940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omputer dent\Desktop\thQOM69QSV.jpg"/>
          <p:cNvPicPr>
            <a:picLocks noChangeAspect="1" noChangeArrowheads="1"/>
          </p:cNvPicPr>
          <p:nvPr/>
        </p:nvPicPr>
        <p:blipFill>
          <a:blip r:embed="rId2" cstate="print"/>
          <a:srcRect/>
          <a:stretch>
            <a:fillRect/>
          </a:stretch>
        </p:blipFill>
        <p:spPr bwMode="auto">
          <a:xfrm>
            <a:off x="1" y="0"/>
            <a:ext cx="9196218" cy="68580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158" y="-76200"/>
            <a:ext cx="9109842" cy="6186309"/>
          </a:xfrm>
          <a:prstGeom prst="rect">
            <a:avLst/>
          </a:prstGeom>
        </p:spPr>
        <p:txBody>
          <a:bodyPr wrap="square">
            <a:spAutoFit/>
          </a:bodyPr>
          <a:lstStyle/>
          <a:p>
            <a:pPr lvl="0">
              <a:lnSpc>
                <a:spcPct val="150000"/>
              </a:lnSpc>
            </a:pPr>
            <a:r>
              <a:rPr lang="en-US" sz="2400" b="1" dirty="0"/>
              <a:t>Course Description:</a:t>
            </a:r>
            <a:endParaRPr lang="en-US" sz="2400" dirty="0"/>
          </a:p>
          <a:p>
            <a:pPr marL="285750" indent="-285750">
              <a:lnSpc>
                <a:spcPct val="150000"/>
              </a:lnSpc>
              <a:buFont typeface="Arial" panose="020B0604020202020204" pitchFamily="34" charset="0"/>
              <a:buChar char="•"/>
            </a:pPr>
            <a:r>
              <a:rPr lang="en-US" sz="2400" dirty="0"/>
              <a:t>Histology is the study of tissue structure, extending from the level of the individual cell, through organs to organ systems. </a:t>
            </a:r>
          </a:p>
          <a:p>
            <a:pPr marL="285750" indent="-285750">
              <a:lnSpc>
                <a:spcPct val="150000"/>
              </a:lnSpc>
              <a:buFont typeface="Arial" panose="020B0604020202020204" pitchFamily="34" charset="0"/>
              <a:buChar char="•"/>
            </a:pPr>
            <a:r>
              <a:rPr lang="en-US" sz="2400" dirty="0"/>
              <a:t>Histology is obviously related to Cell Biology (Cytology) and to Anatomy; it also forms the structural basis for understanding function (Physiology) and is the preparation for the study of abnormal structure and function (Pathology). </a:t>
            </a:r>
          </a:p>
          <a:p>
            <a:pPr>
              <a:lnSpc>
                <a:spcPct val="150000"/>
              </a:lnSpc>
            </a:pPr>
            <a:r>
              <a:rPr lang="en-US" sz="2400" dirty="0"/>
              <a:t>- Particular skills which will be emphasized are:</a:t>
            </a:r>
          </a:p>
          <a:p>
            <a:pPr>
              <a:lnSpc>
                <a:spcPct val="150000"/>
              </a:lnSpc>
            </a:pPr>
            <a:r>
              <a:rPr lang="en-US" sz="2400" dirty="0"/>
              <a:t>1- Classification of tissues 2- Recognition of specific features and the application of the criteria of classification 3- Most importantly, the relationship between structure and function. </a:t>
            </a:r>
          </a:p>
        </p:txBody>
      </p:sp>
    </p:spTree>
    <p:extLst>
      <p:ext uri="{BB962C8B-B14F-4D97-AF65-F5344CB8AC3E}">
        <p14:creationId xmlns:p14="http://schemas.microsoft.com/office/powerpoint/2010/main" val="70066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609600"/>
            <a:ext cx="8229600" cy="3277820"/>
          </a:xfrm>
          <a:prstGeom prst="rect">
            <a:avLst/>
          </a:prstGeom>
        </p:spPr>
        <p:txBody>
          <a:bodyPr wrap="square">
            <a:spAutoFit/>
          </a:bodyPr>
          <a:lstStyle/>
          <a:p>
            <a:pPr marL="342900" indent="-342900">
              <a:lnSpc>
                <a:spcPct val="150000"/>
              </a:lnSpc>
              <a:buFont typeface="Wingdings" panose="05000000000000000000" pitchFamily="2" charset="2"/>
              <a:buChar char="v"/>
            </a:pPr>
            <a:r>
              <a:rPr lang="en-US" sz="2400" b="1" dirty="0"/>
              <a:t>What is Histology?</a:t>
            </a:r>
            <a:endParaRPr lang="en-US" sz="2400" dirty="0"/>
          </a:p>
          <a:p>
            <a:pPr lvl="0">
              <a:lnSpc>
                <a:spcPct val="150000"/>
              </a:lnSpc>
            </a:pPr>
            <a:r>
              <a:rPr lang="en-US" sz="2400" u="sng" dirty="0"/>
              <a:t>Histology:  </a:t>
            </a:r>
            <a:r>
              <a:rPr lang="en-US" sz="2400" dirty="0"/>
              <a:t>it is the scientific study of the fine detail of biological cells and tissues using microscopes to look at specimens of tissues that have been carefully prepared using special processes called "histological techniques".</a:t>
            </a:r>
          </a:p>
          <a:p>
            <a:pPr>
              <a:lnSpc>
                <a:spcPct val="150000"/>
              </a:lnSpc>
            </a:pPr>
            <a:r>
              <a:rPr lang="en-US" dirty="0"/>
              <a:t> </a:t>
            </a:r>
          </a:p>
        </p:txBody>
      </p:sp>
    </p:spTree>
    <p:extLst>
      <p:ext uri="{BB962C8B-B14F-4D97-AF65-F5344CB8AC3E}">
        <p14:creationId xmlns:p14="http://schemas.microsoft.com/office/powerpoint/2010/main" val="2598116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35846"/>
            <a:ext cx="9144000" cy="5693866"/>
          </a:xfrm>
          <a:prstGeom prst="rect">
            <a:avLst/>
          </a:prstGeom>
        </p:spPr>
        <p:txBody>
          <a:bodyPr wrap="square">
            <a:spAutoFit/>
          </a:bodyPr>
          <a:lstStyle/>
          <a:p>
            <a:pPr marL="457200" indent="-457200">
              <a:buFont typeface="Wingdings" panose="05000000000000000000" pitchFamily="2" charset="2"/>
              <a:buChar char="v"/>
            </a:pPr>
            <a:r>
              <a:rPr lang="en-US" sz="2800" b="1" dirty="0"/>
              <a:t>What are the uses of histology?</a:t>
            </a:r>
            <a:endParaRPr lang="en-US" sz="2800" dirty="0"/>
          </a:p>
          <a:p>
            <a:pPr marL="342900" lvl="0" indent="-342900">
              <a:buFont typeface="+mj-lt"/>
              <a:buAutoNum type="arabicPeriod"/>
            </a:pPr>
            <a:r>
              <a:rPr lang="en-US" sz="2400" dirty="0">
                <a:solidFill>
                  <a:srgbClr val="FF0000"/>
                </a:solidFill>
              </a:rPr>
              <a:t>Education histology </a:t>
            </a:r>
            <a:r>
              <a:rPr lang="en-US" sz="2400" dirty="0"/>
              <a:t>helps students learn about the microstructures of human and animal biological tissues.</a:t>
            </a:r>
          </a:p>
          <a:p>
            <a:pPr marL="342900" lvl="0" indent="-342900">
              <a:buFont typeface="+mj-lt"/>
              <a:buAutoNum type="arabicPeriod"/>
            </a:pPr>
            <a:r>
              <a:rPr lang="en-US" sz="2400" dirty="0">
                <a:solidFill>
                  <a:srgbClr val="FF0000"/>
                </a:solidFill>
              </a:rPr>
              <a:t>Diagnosis histology </a:t>
            </a:r>
            <a:r>
              <a:rPr lang="en-US" sz="2400" dirty="0"/>
              <a:t>may be studied in detail to enable medical or veterinary experts to learn more about the patient's condition and hence perhaps understand its causes and make recommendations for treatment or management of the condition.</a:t>
            </a:r>
          </a:p>
          <a:p>
            <a:pPr marL="342900" lvl="0" indent="-342900">
              <a:buFont typeface="+mj-lt"/>
              <a:buAutoNum type="arabicPeriod"/>
            </a:pPr>
            <a:r>
              <a:rPr lang="en-US" sz="2400" dirty="0">
                <a:solidFill>
                  <a:srgbClr val="FF0000"/>
                </a:solidFill>
              </a:rPr>
              <a:t>Forensic histology </a:t>
            </a:r>
            <a:r>
              <a:rPr lang="en-US" sz="2400" dirty="0"/>
              <a:t>can help clarify the cause of sudden unexpected deaths and other issues in forensic science.</a:t>
            </a:r>
          </a:p>
          <a:p>
            <a:pPr marL="342900" lvl="0" indent="-342900">
              <a:buFont typeface="+mj-lt"/>
              <a:buAutoNum type="arabicPeriod"/>
            </a:pPr>
            <a:r>
              <a:rPr lang="en-US" sz="2400" dirty="0">
                <a:solidFill>
                  <a:srgbClr val="FF0000"/>
                </a:solidFill>
              </a:rPr>
              <a:t>Autopsy Biological </a:t>
            </a:r>
            <a:r>
              <a:rPr lang="en-US" sz="2400" dirty="0"/>
              <a:t>tissues from a deceased person or animal can be studied using histological techniques enabling experts to learn about the circumstances and possibly cause of death.</a:t>
            </a:r>
          </a:p>
          <a:p>
            <a:pPr marL="342900" lvl="0" indent="-342900">
              <a:buFont typeface="+mj-lt"/>
              <a:buAutoNum type="arabicPeriod"/>
            </a:pPr>
            <a:r>
              <a:rPr lang="en-US" sz="2400" dirty="0">
                <a:solidFill>
                  <a:srgbClr val="FF0000"/>
                </a:solidFill>
              </a:rPr>
              <a:t>Archaeology Study </a:t>
            </a:r>
            <a:r>
              <a:rPr lang="en-US" sz="2400" dirty="0"/>
              <a:t>of biological cells and tissues recovered from archaeological sites can provide information about history, even ancient history. </a:t>
            </a:r>
          </a:p>
        </p:txBody>
      </p:sp>
    </p:spTree>
    <p:extLst>
      <p:ext uri="{BB962C8B-B14F-4D97-AF65-F5344CB8AC3E}">
        <p14:creationId xmlns:p14="http://schemas.microsoft.com/office/powerpoint/2010/main" val="2101588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81000"/>
            <a:ext cx="8001000" cy="5632311"/>
          </a:xfrm>
          <a:prstGeom prst="rect">
            <a:avLst/>
          </a:prstGeom>
        </p:spPr>
        <p:txBody>
          <a:bodyPr wrap="square">
            <a:spAutoFit/>
          </a:bodyPr>
          <a:lstStyle/>
          <a:p>
            <a:pPr marL="342900" indent="-342900">
              <a:lnSpc>
                <a:spcPct val="150000"/>
              </a:lnSpc>
              <a:buFont typeface="Wingdings" panose="05000000000000000000" pitchFamily="2" charset="2"/>
              <a:buChar char="v"/>
            </a:pPr>
            <a:r>
              <a:rPr lang="en-US" sz="2400" b="1" dirty="0"/>
              <a:t>What are tissues?</a:t>
            </a:r>
            <a:endParaRPr lang="en-US" sz="2400" dirty="0"/>
          </a:p>
          <a:p>
            <a:pPr lvl="0">
              <a:lnSpc>
                <a:spcPct val="150000"/>
              </a:lnSpc>
            </a:pPr>
            <a:r>
              <a:rPr lang="en-US" sz="2400" dirty="0"/>
              <a:t>Tissues are groups of cells with a common structure (form) and function (job).</a:t>
            </a:r>
          </a:p>
          <a:p>
            <a:pPr marL="342900" indent="-342900">
              <a:lnSpc>
                <a:spcPct val="150000"/>
              </a:lnSpc>
              <a:buFont typeface="Wingdings" panose="05000000000000000000" pitchFamily="2" charset="2"/>
              <a:buChar char="v"/>
            </a:pPr>
            <a:r>
              <a:rPr lang="en-US" sz="2400" b="1" dirty="0"/>
              <a:t>How many types of tissue found in human’s body?</a:t>
            </a:r>
            <a:endParaRPr lang="en-US" sz="2400" dirty="0"/>
          </a:p>
          <a:p>
            <a:pPr lvl="0">
              <a:lnSpc>
                <a:spcPct val="150000"/>
              </a:lnSpc>
            </a:pPr>
            <a:r>
              <a:rPr lang="en-US" sz="2400" dirty="0"/>
              <a:t> There are four main tissues in the body:</a:t>
            </a:r>
          </a:p>
          <a:p>
            <a:pPr marL="457200" lvl="0" indent="-457200">
              <a:lnSpc>
                <a:spcPct val="150000"/>
              </a:lnSpc>
              <a:buFont typeface="+mj-lt"/>
              <a:buAutoNum type="arabicPeriod"/>
            </a:pPr>
            <a:r>
              <a:rPr lang="en-US" sz="2400" dirty="0"/>
              <a:t>Epithelial tissue</a:t>
            </a:r>
          </a:p>
          <a:p>
            <a:pPr marL="457200" indent="-457200">
              <a:lnSpc>
                <a:spcPct val="150000"/>
              </a:lnSpc>
              <a:buFont typeface="+mj-lt"/>
              <a:buAutoNum type="arabicPeriod"/>
            </a:pPr>
            <a:r>
              <a:rPr lang="en-US" sz="2400" dirty="0"/>
              <a:t>Connective tissue</a:t>
            </a:r>
          </a:p>
          <a:p>
            <a:pPr marL="457200" lvl="0" indent="-457200">
              <a:lnSpc>
                <a:spcPct val="150000"/>
              </a:lnSpc>
              <a:buFont typeface="+mj-lt"/>
              <a:buAutoNum type="arabicPeriod"/>
            </a:pPr>
            <a:r>
              <a:rPr lang="en-US" sz="2400" dirty="0"/>
              <a:t>Muscular tissue</a:t>
            </a:r>
          </a:p>
          <a:p>
            <a:pPr marL="457200" lvl="0" indent="-457200">
              <a:lnSpc>
                <a:spcPct val="150000"/>
              </a:lnSpc>
              <a:buFont typeface="+mj-lt"/>
              <a:buAutoNum type="arabicPeriod"/>
            </a:pPr>
            <a:r>
              <a:rPr lang="en-US" sz="2400" dirty="0"/>
              <a:t>Nervous tissue.</a:t>
            </a:r>
          </a:p>
          <a:p>
            <a:pPr>
              <a:lnSpc>
                <a:spcPct val="150000"/>
              </a:lnSpc>
            </a:pPr>
            <a:r>
              <a:rPr lang="en-US" sz="2400" dirty="0"/>
              <a:t> </a:t>
            </a:r>
          </a:p>
        </p:txBody>
      </p:sp>
    </p:spTree>
    <p:extLst>
      <p:ext uri="{BB962C8B-B14F-4D97-AF65-F5344CB8AC3E}">
        <p14:creationId xmlns:p14="http://schemas.microsoft.com/office/powerpoint/2010/main" val="2101588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533400"/>
            <a:ext cx="9144000" cy="5078313"/>
          </a:xfrm>
          <a:prstGeom prst="rect">
            <a:avLst/>
          </a:prstGeom>
        </p:spPr>
        <p:txBody>
          <a:bodyPr wrap="square">
            <a:spAutoFit/>
          </a:bodyPr>
          <a:lstStyle/>
          <a:p>
            <a:pPr algn="ctr">
              <a:lnSpc>
                <a:spcPct val="150000"/>
              </a:lnSpc>
            </a:pPr>
            <a:r>
              <a:rPr lang="en-US" sz="2400" b="1" dirty="0"/>
              <a:t>EPITHELIAL TISSUE:</a:t>
            </a:r>
          </a:p>
          <a:p>
            <a:pPr marL="342900" indent="-342900">
              <a:lnSpc>
                <a:spcPct val="150000"/>
              </a:lnSpc>
              <a:buFont typeface="Arial" panose="020B0604020202020204" pitchFamily="34" charset="0"/>
              <a:buChar char="•"/>
            </a:pPr>
            <a:r>
              <a:rPr lang="en-US" sz="2400" b="1" dirty="0">
                <a:solidFill>
                  <a:srgbClr val="FF0000"/>
                </a:solidFill>
              </a:rPr>
              <a:t>Epithelium:</a:t>
            </a:r>
            <a:r>
              <a:rPr lang="en-US" sz="2400" dirty="0"/>
              <a:t> is the cellular covering of internal and external surface of the body, including the lining vessels and other small cavities. </a:t>
            </a:r>
          </a:p>
          <a:p>
            <a:pPr marL="342900" indent="-342900">
              <a:lnSpc>
                <a:spcPct val="150000"/>
              </a:lnSpc>
              <a:buFont typeface="Arial" panose="020B0604020202020204" pitchFamily="34" charset="0"/>
              <a:buChar char="•"/>
            </a:pPr>
            <a:r>
              <a:rPr lang="en-US" sz="2400" b="1" dirty="0"/>
              <a:t>What are the functions of the epithelium?</a:t>
            </a:r>
            <a:endParaRPr lang="en-US" sz="2400" dirty="0"/>
          </a:p>
          <a:p>
            <a:pPr marL="457200" lvl="0" indent="-457200">
              <a:lnSpc>
                <a:spcPct val="150000"/>
              </a:lnSpc>
              <a:buFont typeface="+mj-lt"/>
              <a:buAutoNum type="arabicPeriod"/>
            </a:pPr>
            <a:r>
              <a:rPr lang="en-US" sz="2400" dirty="0"/>
              <a:t>Protection from the outside world – skin.</a:t>
            </a:r>
          </a:p>
          <a:p>
            <a:pPr marL="457200" lvl="0" indent="-457200">
              <a:lnSpc>
                <a:spcPct val="150000"/>
              </a:lnSpc>
              <a:buFont typeface="+mj-lt"/>
              <a:buAutoNum type="arabicPeriod"/>
            </a:pPr>
            <a:r>
              <a:rPr lang="en-US" sz="2400" dirty="0"/>
              <a:t>Absorbs – stomach and intestinal lining (gut) </a:t>
            </a:r>
          </a:p>
          <a:p>
            <a:pPr marL="457200" lvl="0" indent="-457200">
              <a:lnSpc>
                <a:spcPct val="150000"/>
              </a:lnSpc>
              <a:buFont typeface="+mj-lt"/>
              <a:buAutoNum type="arabicPeriod"/>
            </a:pPr>
            <a:r>
              <a:rPr lang="en-US" sz="2400" dirty="0"/>
              <a:t>Filters – the kidney </a:t>
            </a:r>
          </a:p>
          <a:p>
            <a:pPr marL="457200" lvl="0" indent="-457200">
              <a:lnSpc>
                <a:spcPct val="150000"/>
              </a:lnSpc>
              <a:buFont typeface="+mj-lt"/>
              <a:buAutoNum type="arabicPeriod"/>
            </a:pPr>
            <a:r>
              <a:rPr lang="en-US" sz="2400" dirty="0"/>
              <a:t>Secretes – forms glands</a:t>
            </a:r>
          </a:p>
        </p:txBody>
      </p:sp>
    </p:spTree>
    <p:extLst>
      <p:ext uri="{BB962C8B-B14F-4D97-AF65-F5344CB8AC3E}">
        <p14:creationId xmlns:p14="http://schemas.microsoft.com/office/powerpoint/2010/main" val="21015887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600"/>
            <a:ext cx="8991600" cy="6186309"/>
          </a:xfrm>
          <a:prstGeom prst="rect">
            <a:avLst/>
          </a:prstGeom>
        </p:spPr>
        <p:txBody>
          <a:bodyPr wrap="square">
            <a:spAutoFit/>
          </a:bodyPr>
          <a:lstStyle/>
          <a:p>
            <a:pPr marL="285750" indent="-285750">
              <a:lnSpc>
                <a:spcPct val="150000"/>
              </a:lnSpc>
              <a:buFont typeface="Wingdings" panose="05000000000000000000" pitchFamily="2" charset="2"/>
              <a:buChar char="v"/>
            </a:pPr>
            <a:r>
              <a:rPr lang="en-US" sz="2400" b="1" dirty="0"/>
              <a:t>What are the characteristics of epithelium?</a:t>
            </a:r>
            <a:endParaRPr lang="en-US" sz="2400" dirty="0"/>
          </a:p>
          <a:p>
            <a:pPr marL="342900" lvl="0" indent="-342900">
              <a:lnSpc>
                <a:spcPct val="150000"/>
              </a:lnSpc>
              <a:buFont typeface="+mj-lt"/>
              <a:buAutoNum type="arabicPeriod"/>
            </a:pPr>
            <a:r>
              <a:rPr lang="en-US" sz="2400" dirty="0"/>
              <a:t>They closely attached to each other forming a protective barrier.</a:t>
            </a:r>
          </a:p>
          <a:p>
            <a:pPr marL="342900" lvl="0" indent="-342900">
              <a:lnSpc>
                <a:spcPct val="150000"/>
              </a:lnSpc>
              <a:buFont typeface="+mj-lt"/>
              <a:buAutoNum type="arabicPeriod"/>
            </a:pPr>
            <a:r>
              <a:rPr lang="en-US" sz="2400" dirty="0"/>
              <a:t>They always have one free (apical) surface open to outside the body or inside (cavity) an internal organ.</a:t>
            </a:r>
          </a:p>
          <a:p>
            <a:pPr marL="342900" lvl="0" indent="-342900">
              <a:lnSpc>
                <a:spcPct val="150000"/>
              </a:lnSpc>
              <a:buFont typeface="+mj-lt"/>
              <a:buAutoNum type="arabicPeriod"/>
            </a:pPr>
            <a:r>
              <a:rPr lang="en-US" sz="2400" dirty="0"/>
              <a:t>They always have basal section attached to underlying connective tissue.</a:t>
            </a:r>
          </a:p>
          <a:p>
            <a:pPr marL="342900" lvl="0" indent="-342900">
              <a:lnSpc>
                <a:spcPct val="150000"/>
              </a:lnSpc>
              <a:buFont typeface="+mj-lt"/>
              <a:buAutoNum type="arabicPeriod"/>
            </a:pPr>
            <a:r>
              <a:rPr lang="en-US" sz="2400" dirty="0"/>
              <a:t>They have no blood vessels but can soak up nutrients from blood vessels in connective tissue underneath. </a:t>
            </a:r>
          </a:p>
          <a:p>
            <a:pPr marL="342900" lvl="0" indent="-342900">
              <a:lnSpc>
                <a:spcPct val="150000"/>
              </a:lnSpc>
              <a:buFont typeface="+mj-lt"/>
              <a:buAutoNum type="arabicPeriod"/>
            </a:pPr>
            <a:r>
              <a:rPr lang="en-US" sz="2400" dirty="0"/>
              <a:t>They can have lots of nerves in it (innervated). </a:t>
            </a:r>
          </a:p>
          <a:p>
            <a:pPr marL="342900" lvl="0" indent="-342900">
              <a:lnSpc>
                <a:spcPct val="150000"/>
              </a:lnSpc>
              <a:buFont typeface="+mj-lt"/>
              <a:buAutoNum type="arabicPeriod"/>
            </a:pPr>
            <a:r>
              <a:rPr lang="en-US" sz="2400" dirty="0"/>
              <a:t>They are very good at regenerating (fixing itself). i.e. sunburn, skinned knee.</a:t>
            </a:r>
          </a:p>
        </p:txBody>
      </p:sp>
    </p:spTree>
    <p:extLst>
      <p:ext uri="{BB962C8B-B14F-4D97-AF65-F5344CB8AC3E}">
        <p14:creationId xmlns:p14="http://schemas.microsoft.com/office/powerpoint/2010/main" val="21015887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04800"/>
            <a:ext cx="8610600" cy="3508653"/>
          </a:xfrm>
          <a:prstGeom prst="rect">
            <a:avLst/>
          </a:prstGeom>
        </p:spPr>
        <p:txBody>
          <a:bodyPr wrap="square">
            <a:spAutoFit/>
          </a:bodyPr>
          <a:lstStyle/>
          <a:p>
            <a:pPr>
              <a:lnSpc>
                <a:spcPct val="150000"/>
              </a:lnSpc>
            </a:pPr>
            <a:r>
              <a:rPr lang="en-US" sz="2800" b="1" dirty="0"/>
              <a:t>Basement Membrane </a:t>
            </a:r>
            <a:r>
              <a:rPr lang="en-US" sz="2400" dirty="0"/>
              <a:t>(BM)</a:t>
            </a:r>
          </a:p>
          <a:p>
            <a:pPr marL="342900" indent="-342900">
              <a:lnSpc>
                <a:spcPct val="150000"/>
              </a:lnSpc>
              <a:buFont typeface="Arial" panose="020B0604020202020204" pitchFamily="34" charset="0"/>
              <a:buChar char="•"/>
            </a:pPr>
            <a:r>
              <a:rPr lang="en-US" sz="2400" dirty="0"/>
              <a:t>Most epithelial cells are separated from the connective tissue by a sheet of extracellular material called the </a:t>
            </a:r>
            <a:r>
              <a:rPr lang="en-US" sz="2400" b="1" dirty="0"/>
              <a:t>basal lamina</a:t>
            </a:r>
            <a:r>
              <a:rPr lang="en-US" sz="2400" dirty="0"/>
              <a:t>. </a:t>
            </a:r>
          </a:p>
          <a:p>
            <a:pPr marL="342900" indent="-342900">
              <a:lnSpc>
                <a:spcPct val="150000"/>
              </a:lnSpc>
              <a:buFont typeface="Arial" panose="020B0604020202020204" pitchFamily="34" charset="0"/>
              <a:buChar char="•"/>
            </a:pPr>
            <a:r>
              <a:rPr lang="en-US" sz="2400" dirty="0"/>
              <a:t>The </a:t>
            </a:r>
            <a:r>
              <a:rPr lang="en-US" sz="2400" b="1" dirty="0"/>
              <a:t>basal lamina </a:t>
            </a:r>
            <a:r>
              <a:rPr lang="en-US" sz="2400" dirty="0"/>
              <a:t>is visible only with the electron microscope, where it appears as a dense layer,20–100 nm thick, consisting of a delicate network of very fine fibrils. </a:t>
            </a:r>
          </a:p>
        </p:txBody>
      </p:sp>
    </p:spTree>
    <p:extLst>
      <p:ext uri="{BB962C8B-B14F-4D97-AF65-F5344CB8AC3E}">
        <p14:creationId xmlns:p14="http://schemas.microsoft.com/office/powerpoint/2010/main" val="16915613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193" y="612845"/>
            <a:ext cx="8763000" cy="4893647"/>
          </a:xfrm>
          <a:prstGeom prst="rect">
            <a:avLst/>
          </a:prstGeom>
        </p:spPr>
        <p:txBody>
          <a:bodyPr wrap="square">
            <a:spAutoFit/>
          </a:bodyPr>
          <a:lstStyle/>
          <a:p>
            <a:r>
              <a:rPr lang="en-US" sz="2400" b="1" dirty="0"/>
              <a:t>Functions of Basal laminae:</a:t>
            </a:r>
          </a:p>
          <a:p>
            <a:pPr marL="457200" indent="-457200">
              <a:buFont typeface="+mj-lt"/>
              <a:buAutoNum type="arabicPeriod"/>
            </a:pPr>
            <a:r>
              <a:rPr lang="en-US" sz="2400" dirty="0"/>
              <a:t>supporting the cells.</a:t>
            </a:r>
          </a:p>
          <a:p>
            <a:pPr marL="457200" indent="-457200">
              <a:buFont typeface="+mj-lt"/>
              <a:buAutoNum type="arabicPeriod"/>
            </a:pPr>
            <a:r>
              <a:rPr lang="en-US" sz="2400" dirty="0"/>
              <a:t>They provide a barrier that limits or regulates the exchange of macromolecules between connective tissue and cells of other tissues.</a:t>
            </a:r>
          </a:p>
          <a:p>
            <a:pPr marL="457200" indent="-457200">
              <a:buFont typeface="+mj-lt"/>
              <a:buAutoNum type="arabicPeriod"/>
            </a:pPr>
            <a:r>
              <a:rPr lang="en-US" sz="2400" dirty="0"/>
              <a:t> The basal lamina is also able to influence cell polarity, regulate cell proliferation and differentiation by binding with growth factors, influence cell metabolism, and serve as pathways for cell migration.</a:t>
            </a:r>
          </a:p>
          <a:p>
            <a:pPr marL="457200" indent="-457200">
              <a:buFont typeface="+mj-lt"/>
              <a:buAutoNum type="arabicPeriod"/>
            </a:pPr>
            <a:r>
              <a:rPr lang="en-US" sz="2400" dirty="0"/>
              <a:t> The basal lamina seems to contain the information necessary for certain cell-to-cell interactions.</a:t>
            </a:r>
          </a:p>
          <a:p>
            <a:pPr marL="457200" indent="-457200">
              <a:buFont typeface="+mj-lt"/>
              <a:buAutoNum type="arabicPeriod"/>
            </a:pPr>
            <a:r>
              <a:rPr lang="en-US" sz="2400" dirty="0"/>
              <a:t> The presence of the basal lamina around a muscle cell is necessary for the establishment of new neuromuscular junctions.</a:t>
            </a:r>
          </a:p>
        </p:txBody>
      </p:sp>
    </p:spTree>
    <p:extLst>
      <p:ext uri="{BB962C8B-B14F-4D97-AF65-F5344CB8AC3E}">
        <p14:creationId xmlns:p14="http://schemas.microsoft.com/office/powerpoint/2010/main" val="133500677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353</TotalTime>
  <Words>733</Words>
  <Application>Microsoft Office PowerPoint</Application>
  <PresentationFormat>On-screen Show (4:3)</PresentationFormat>
  <Paragraphs>108</Paragraphs>
  <Slides>14</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Constantia</vt:lpstr>
      <vt:lpstr>Times New Roman</vt:lpstr>
      <vt:lpstr>Wingdings</vt:lpstr>
      <vt:lpstr>Wingdings 2</vt: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Rawayh</dc:creator>
  <cp:lastModifiedBy>najwans</cp:lastModifiedBy>
  <cp:revision>46</cp:revision>
  <dcterms:created xsi:type="dcterms:W3CDTF">2017-03-18T02:53:15Z</dcterms:created>
  <dcterms:modified xsi:type="dcterms:W3CDTF">2018-12-24T05:03:57Z</dcterms:modified>
</cp:coreProperties>
</file>